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67" r:id="rId2"/>
    <p:sldId id="269" r:id="rId3"/>
    <p:sldId id="268" r:id="rId4"/>
    <p:sldId id="257" r:id="rId5"/>
    <p:sldId id="266" r:id="rId6"/>
    <p:sldId id="258" r:id="rId7"/>
    <p:sldId id="261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64A81-EAA4-46E3-AB7F-C79EAC8DA9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315C7C-AB72-4074-AE59-5230E412B0ED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3600" smtClean="0"/>
            <a:t>1. Vẽ góc trên nửa mặt phẳng</a:t>
          </a:r>
          <a:endParaRPr lang="en-US" sz="3600"/>
        </a:p>
      </dgm:t>
    </dgm:pt>
    <dgm:pt modelId="{A900A4EC-7FA6-4ED3-A2B1-BAEC58BC5833}" type="parTrans" cxnId="{21074A2D-F75A-45E8-ACA8-8FC0BF158B84}">
      <dgm:prSet/>
      <dgm:spPr/>
      <dgm:t>
        <a:bodyPr/>
        <a:lstStyle/>
        <a:p>
          <a:endParaRPr lang="en-US"/>
        </a:p>
      </dgm:t>
    </dgm:pt>
    <dgm:pt modelId="{DD9329E1-D0F4-471C-A205-0ED11E12708A}" type="sibTrans" cxnId="{21074A2D-F75A-45E8-ACA8-8FC0BF158B84}">
      <dgm:prSet/>
      <dgm:spPr/>
      <dgm:t>
        <a:bodyPr/>
        <a:lstStyle/>
        <a:p>
          <a:endParaRPr lang="en-US"/>
        </a:p>
      </dgm:t>
    </dgm:pt>
    <dgm:pt modelId="{CA202CB8-5EA8-4D88-85FF-7D32B0954A6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3600" smtClean="0"/>
            <a:t>2. Vẽ hai góc trên nửa mặt phẳng</a:t>
          </a:r>
          <a:endParaRPr lang="en-US" sz="3600"/>
        </a:p>
      </dgm:t>
    </dgm:pt>
    <dgm:pt modelId="{55ACF9F8-9883-428F-A5F2-4AA715BAE005}" type="parTrans" cxnId="{B819C6F3-54BD-420B-A92A-6FD8F5F3FA68}">
      <dgm:prSet/>
      <dgm:spPr/>
      <dgm:t>
        <a:bodyPr/>
        <a:lstStyle/>
        <a:p>
          <a:endParaRPr lang="en-US"/>
        </a:p>
      </dgm:t>
    </dgm:pt>
    <dgm:pt modelId="{DFA872F1-6752-41E5-9CEB-5E55BA77E951}" type="sibTrans" cxnId="{B819C6F3-54BD-420B-A92A-6FD8F5F3FA68}">
      <dgm:prSet/>
      <dgm:spPr/>
      <dgm:t>
        <a:bodyPr/>
        <a:lstStyle/>
        <a:p>
          <a:endParaRPr lang="en-US"/>
        </a:p>
      </dgm:t>
    </dgm:pt>
    <dgm:pt modelId="{894768B8-1855-43CF-9363-E6BBA797B98D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3600" smtClean="0"/>
            <a:t>3. Củng cố</a:t>
          </a:r>
          <a:endParaRPr lang="en-US" sz="3600"/>
        </a:p>
      </dgm:t>
    </dgm:pt>
    <dgm:pt modelId="{8CF187F3-8970-426C-878E-E10F74E8F6E5}" type="parTrans" cxnId="{56F5F93A-3BCF-48ED-A01A-8DDB4F31AD5C}">
      <dgm:prSet/>
      <dgm:spPr/>
      <dgm:t>
        <a:bodyPr/>
        <a:lstStyle/>
        <a:p>
          <a:endParaRPr lang="en-US"/>
        </a:p>
      </dgm:t>
    </dgm:pt>
    <dgm:pt modelId="{9B0883C3-9654-4D67-AFE8-04918A707C99}" type="sibTrans" cxnId="{56F5F93A-3BCF-48ED-A01A-8DDB4F31AD5C}">
      <dgm:prSet/>
      <dgm:spPr/>
      <dgm:t>
        <a:bodyPr/>
        <a:lstStyle/>
        <a:p>
          <a:endParaRPr lang="en-US"/>
        </a:p>
      </dgm:t>
    </dgm:pt>
    <dgm:pt modelId="{3DBF4052-5EEC-484A-8082-86F312F036B4}" type="pres">
      <dgm:prSet presAssocID="{4A464A81-EAA4-46E3-AB7F-C79EAC8DA9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BDA40D-3C82-441A-870A-1F094879CB6B}" type="pres">
      <dgm:prSet presAssocID="{47315C7C-AB72-4074-AE59-5230E412B0ED}" presName="parentLin" presStyleCnt="0"/>
      <dgm:spPr/>
    </dgm:pt>
    <dgm:pt modelId="{BF09731E-A730-4131-9600-69C5EC1A5463}" type="pres">
      <dgm:prSet presAssocID="{47315C7C-AB72-4074-AE59-5230E412B0E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B78E13C-44D2-401B-BA3F-11A8B94DF51F}" type="pres">
      <dgm:prSet presAssocID="{47315C7C-AB72-4074-AE59-5230E412B0ED}" presName="parentText" presStyleLbl="node1" presStyleIdx="0" presStyleCnt="3" custScaleX="1127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5AD1C0-96D2-4769-B6F3-E6E83D35CD1A}" type="pres">
      <dgm:prSet presAssocID="{47315C7C-AB72-4074-AE59-5230E412B0ED}" presName="negativeSpace" presStyleCnt="0"/>
      <dgm:spPr/>
    </dgm:pt>
    <dgm:pt modelId="{DF0677BD-5891-4BD0-B2A8-7B41B3864D3C}" type="pres">
      <dgm:prSet presAssocID="{47315C7C-AB72-4074-AE59-5230E412B0ED}" presName="childText" presStyleLbl="conFgAcc1" presStyleIdx="0" presStyleCnt="3">
        <dgm:presLayoutVars>
          <dgm:bulletEnabled val="1"/>
        </dgm:presLayoutVars>
      </dgm:prSet>
      <dgm:spPr/>
    </dgm:pt>
    <dgm:pt modelId="{CD6490E1-E45B-41D0-AA1C-7AEBFF9AC75D}" type="pres">
      <dgm:prSet presAssocID="{DD9329E1-D0F4-471C-A205-0ED11E12708A}" presName="spaceBetweenRectangles" presStyleCnt="0"/>
      <dgm:spPr/>
    </dgm:pt>
    <dgm:pt modelId="{334AE2A7-20F1-4178-9AA4-8A05F04EA7F9}" type="pres">
      <dgm:prSet presAssocID="{CA202CB8-5EA8-4D88-85FF-7D32B0954A6C}" presName="parentLin" presStyleCnt="0"/>
      <dgm:spPr/>
    </dgm:pt>
    <dgm:pt modelId="{5A2D7BFD-FE16-470E-A91B-AF28E0EEF3FB}" type="pres">
      <dgm:prSet presAssocID="{CA202CB8-5EA8-4D88-85FF-7D32B0954A6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4B04FC7-EC9E-4D89-87EF-83A2199B7A2C}" type="pres">
      <dgm:prSet presAssocID="{CA202CB8-5EA8-4D88-85FF-7D32B0954A6C}" presName="parentText" presStyleLbl="node1" presStyleIdx="1" presStyleCnt="3" custScaleX="1127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9F92E-B75E-4211-BB54-2CCA23F929CD}" type="pres">
      <dgm:prSet presAssocID="{CA202CB8-5EA8-4D88-85FF-7D32B0954A6C}" presName="negativeSpace" presStyleCnt="0"/>
      <dgm:spPr/>
    </dgm:pt>
    <dgm:pt modelId="{CDC5589E-59E0-46FF-80DC-748FBF929907}" type="pres">
      <dgm:prSet presAssocID="{CA202CB8-5EA8-4D88-85FF-7D32B0954A6C}" presName="childText" presStyleLbl="conFgAcc1" presStyleIdx="1" presStyleCnt="3">
        <dgm:presLayoutVars>
          <dgm:bulletEnabled val="1"/>
        </dgm:presLayoutVars>
      </dgm:prSet>
      <dgm:spPr/>
    </dgm:pt>
    <dgm:pt modelId="{03D10C85-3F77-4500-8C26-21395D6C44E5}" type="pres">
      <dgm:prSet presAssocID="{DFA872F1-6752-41E5-9CEB-5E55BA77E951}" presName="spaceBetweenRectangles" presStyleCnt="0"/>
      <dgm:spPr/>
    </dgm:pt>
    <dgm:pt modelId="{30D8EBE8-D31D-4787-8B58-3EE3301A036C}" type="pres">
      <dgm:prSet presAssocID="{894768B8-1855-43CF-9363-E6BBA797B98D}" presName="parentLin" presStyleCnt="0"/>
      <dgm:spPr/>
    </dgm:pt>
    <dgm:pt modelId="{F020EABC-6119-4F4D-9689-D02F621A78F7}" type="pres">
      <dgm:prSet presAssocID="{894768B8-1855-43CF-9363-E6BBA797B98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8993ED2-EE43-4337-A65F-FFB8B533B845}" type="pres">
      <dgm:prSet presAssocID="{894768B8-1855-43CF-9363-E6BBA797B98D}" presName="parentText" presStyleLbl="node1" presStyleIdx="2" presStyleCnt="3" custScaleX="1127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FEA25-E8C6-4699-BA10-7B57FBA6E423}" type="pres">
      <dgm:prSet presAssocID="{894768B8-1855-43CF-9363-E6BBA797B98D}" presName="negativeSpace" presStyleCnt="0"/>
      <dgm:spPr/>
    </dgm:pt>
    <dgm:pt modelId="{39ECEC8A-7FD8-466D-A3DD-9E2F36E21200}" type="pres">
      <dgm:prSet presAssocID="{894768B8-1855-43CF-9363-E6BBA797B9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6608CEB-B7CE-44B7-BFC3-EAE0F6B2BD0F}" type="presOf" srcId="{CA202CB8-5EA8-4D88-85FF-7D32B0954A6C}" destId="{D4B04FC7-EC9E-4D89-87EF-83A2199B7A2C}" srcOrd="1" destOrd="0" presId="urn:microsoft.com/office/officeart/2005/8/layout/list1"/>
    <dgm:cxn modelId="{4CE4EC1C-B7FC-4911-B5A3-321B59A6D9DC}" type="presOf" srcId="{47315C7C-AB72-4074-AE59-5230E412B0ED}" destId="{BF09731E-A730-4131-9600-69C5EC1A5463}" srcOrd="0" destOrd="0" presId="urn:microsoft.com/office/officeart/2005/8/layout/list1"/>
    <dgm:cxn modelId="{A65BF155-D9D4-45EB-9A7E-2B6AB040E3F7}" type="presOf" srcId="{4A464A81-EAA4-46E3-AB7F-C79EAC8DA95D}" destId="{3DBF4052-5EEC-484A-8082-86F312F036B4}" srcOrd="0" destOrd="0" presId="urn:microsoft.com/office/officeart/2005/8/layout/list1"/>
    <dgm:cxn modelId="{81962FB9-A1F4-4B68-8070-05D719F24506}" type="presOf" srcId="{CA202CB8-5EA8-4D88-85FF-7D32B0954A6C}" destId="{5A2D7BFD-FE16-470E-A91B-AF28E0EEF3FB}" srcOrd="0" destOrd="0" presId="urn:microsoft.com/office/officeart/2005/8/layout/list1"/>
    <dgm:cxn modelId="{21074A2D-F75A-45E8-ACA8-8FC0BF158B84}" srcId="{4A464A81-EAA4-46E3-AB7F-C79EAC8DA95D}" destId="{47315C7C-AB72-4074-AE59-5230E412B0ED}" srcOrd="0" destOrd="0" parTransId="{A900A4EC-7FA6-4ED3-A2B1-BAEC58BC5833}" sibTransId="{DD9329E1-D0F4-471C-A205-0ED11E12708A}"/>
    <dgm:cxn modelId="{56F5F93A-3BCF-48ED-A01A-8DDB4F31AD5C}" srcId="{4A464A81-EAA4-46E3-AB7F-C79EAC8DA95D}" destId="{894768B8-1855-43CF-9363-E6BBA797B98D}" srcOrd="2" destOrd="0" parTransId="{8CF187F3-8970-426C-878E-E10F74E8F6E5}" sibTransId="{9B0883C3-9654-4D67-AFE8-04918A707C99}"/>
    <dgm:cxn modelId="{0FB01888-EBEC-4411-8E6C-6F5B904FFADE}" type="presOf" srcId="{47315C7C-AB72-4074-AE59-5230E412B0ED}" destId="{FB78E13C-44D2-401B-BA3F-11A8B94DF51F}" srcOrd="1" destOrd="0" presId="urn:microsoft.com/office/officeart/2005/8/layout/list1"/>
    <dgm:cxn modelId="{B819C6F3-54BD-420B-A92A-6FD8F5F3FA68}" srcId="{4A464A81-EAA4-46E3-AB7F-C79EAC8DA95D}" destId="{CA202CB8-5EA8-4D88-85FF-7D32B0954A6C}" srcOrd="1" destOrd="0" parTransId="{55ACF9F8-9883-428F-A5F2-4AA715BAE005}" sibTransId="{DFA872F1-6752-41E5-9CEB-5E55BA77E951}"/>
    <dgm:cxn modelId="{025FA94E-633B-4124-B02C-01D16E870758}" type="presOf" srcId="{894768B8-1855-43CF-9363-E6BBA797B98D}" destId="{F8993ED2-EE43-4337-A65F-FFB8B533B845}" srcOrd="1" destOrd="0" presId="urn:microsoft.com/office/officeart/2005/8/layout/list1"/>
    <dgm:cxn modelId="{53541BAA-2669-49E7-B048-FE8A55502CE7}" type="presOf" srcId="{894768B8-1855-43CF-9363-E6BBA797B98D}" destId="{F020EABC-6119-4F4D-9689-D02F621A78F7}" srcOrd="0" destOrd="0" presId="urn:microsoft.com/office/officeart/2005/8/layout/list1"/>
    <dgm:cxn modelId="{E99BCC60-7E0F-4F6F-A702-393C6DC5285C}" type="presParOf" srcId="{3DBF4052-5EEC-484A-8082-86F312F036B4}" destId="{48BDA40D-3C82-441A-870A-1F094879CB6B}" srcOrd="0" destOrd="0" presId="urn:microsoft.com/office/officeart/2005/8/layout/list1"/>
    <dgm:cxn modelId="{931B2968-05F7-4353-A527-F4D14C7E180A}" type="presParOf" srcId="{48BDA40D-3C82-441A-870A-1F094879CB6B}" destId="{BF09731E-A730-4131-9600-69C5EC1A5463}" srcOrd="0" destOrd="0" presId="urn:microsoft.com/office/officeart/2005/8/layout/list1"/>
    <dgm:cxn modelId="{64F77870-62C9-4005-B56A-F9254A7B1CB1}" type="presParOf" srcId="{48BDA40D-3C82-441A-870A-1F094879CB6B}" destId="{FB78E13C-44D2-401B-BA3F-11A8B94DF51F}" srcOrd="1" destOrd="0" presId="urn:microsoft.com/office/officeart/2005/8/layout/list1"/>
    <dgm:cxn modelId="{E20C318A-20FA-446B-9000-A9F4AA17A234}" type="presParOf" srcId="{3DBF4052-5EEC-484A-8082-86F312F036B4}" destId="{115AD1C0-96D2-4769-B6F3-E6E83D35CD1A}" srcOrd="1" destOrd="0" presId="urn:microsoft.com/office/officeart/2005/8/layout/list1"/>
    <dgm:cxn modelId="{2FE9D226-191A-486A-82C6-97E7808FF87E}" type="presParOf" srcId="{3DBF4052-5EEC-484A-8082-86F312F036B4}" destId="{DF0677BD-5891-4BD0-B2A8-7B41B3864D3C}" srcOrd="2" destOrd="0" presId="urn:microsoft.com/office/officeart/2005/8/layout/list1"/>
    <dgm:cxn modelId="{3F031EE8-16EA-4636-A8E5-D36BCF8C6AD0}" type="presParOf" srcId="{3DBF4052-5EEC-484A-8082-86F312F036B4}" destId="{CD6490E1-E45B-41D0-AA1C-7AEBFF9AC75D}" srcOrd="3" destOrd="0" presId="urn:microsoft.com/office/officeart/2005/8/layout/list1"/>
    <dgm:cxn modelId="{984AA955-EA2E-4D37-90E8-A188CE66D9E0}" type="presParOf" srcId="{3DBF4052-5EEC-484A-8082-86F312F036B4}" destId="{334AE2A7-20F1-4178-9AA4-8A05F04EA7F9}" srcOrd="4" destOrd="0" presId="urn:microsoft.com/office/officeart/2005/8/layout/list1"/>
    <dgm:cxn modelId="{C0E22BA4-ED6E-4AAB-AD09-A14A1250793C}" type="presParOf" srcId="{334AE2A7-20F1-4178-9AA4-8A05F04EA7F9}" destId="{5A2D7BFD-FE16-470E-A91B-AF28E0EEF3FB}" srcOrd="0" destOrd="0" presId="urn:microsoft.com/office/officeart/2005/8/layout/list1"/>
    <dgm:cxn modelId="{05A0F366-D283-482C-9727-C516716CAD13}" type="presParOf" srcId="{334AE2A7-20F1-4178-9AA4-8A05F04EA7F9}" destId="{D4B04FC7-EC9E-4D89-87EF-83A2199B7A2C}" srcOrd="1" destOrd="0" presId="urn:microsoft.com/office/officeart/2005/8/layout/list1"/>
    <dgm:cxn modelId="{B622ADC1-2C09-4FAD-B623-F6379952FCC7}" type="presParOf" srcId="{3DBF4052-5EEC-484A-8082-86F312F036B4}" destId="{D0A9F92E-B75E-4211-BB54-2CCA23F929CD}" srcOrd="5" destOrd="0" presId="urn:microsoft.com/office/officeart/2005/8/layout/list1"/>
    <dgm:cxn modelId="{3FE5627F-F1A3-4B14-A992-E7A5ADCEBD20}" type="presParOf" srcId="{3DBF4052-5EEC-484A-8082-86F312F036B4}" destId="{CDC5589E-59E0-46FF-80DC-748FBF929907}" srcOrd="6" destOrd="0" presId="urn:microsoft.com/office/officeart/2005/8/layout/list1"/>
    <dgm:cxn modelId="{B75426AA-345D-443B-9D5B-0C8D554D8A83}" type="presParOf" srcId="{3DBF4052-5EEC-484A-8082-86F312F036B4}" destId="{03D10C85-3F77-4500-8C26-21395D6C44E5}" srcOrd="7" destOrd="0" presId="urn:microsoft.com/office/officeart/2005/8/layout/list1"/>
    <dgm:cxn modelId="{5ECC754C-B7F4-40BF-97D7-48923038FC54}" type="presParOf" srcId="{3DBF4052-5EEC-484A-8082-86F312F036B4}" destId="{30D8EBE8-D31D-4787-8B58-3EE3301A036C}" srcOrd="8" destOrd="0" presId="urn:microsoft.com/office/officeart/2005/8/layout/list1"/>
    <dgm:cxn modelId="{A32BDAD6-DF5B-42B5-B77F-DC96A43A8C4E}" type="presParOf" srcId="{30D8EBE8-D31D-4787-8B58-3EE3301A036C}" destId="{F020EABC-6119-4F4D-9689-D02F621A78F7}" srcOrd="0" destOrd="0" presId="urn:microsoft.com/office/officeart/2005/8/layout/list1"/>
    <dgm:cxn modelId="{03C0F995-7276-45A7-87C5-03568FCA347B}" type="presParOf" srcId="{30D8EBE8-D31D-4787-8B58-3EE3301A036C}" destId="{F8993ED2-EE43-4337-A65F-FFB8B533B845}" srcOrd="1" destOrd="0" presId="urn:microsoft.com/office/officeart/2005/8/layout/list1"/>
    <dgm:cxn modelId="{02D48039-A3DF-46B4-B800-9C56A5B38220}" type="presParOf" srcId="{3DBF4052-5EEC-484A-8082-86F312F036B4}" destId="{C03FEA25-E8C6-4699-BA10-7B57FBA6E423}" srcOrd="9" destOrd="0" presId="urn:microsoft.com/office/officeart/2005/8/layout/list1"/>
    <dgm:cxn modelId="{A21FFC37-EA0F-480C-ABCE-5C78191D8713}" type="presParOf" srcId="{3DBF4052-5EEC-484A-8082-86F312F036B4}" destId="{39ECEC8A-7FD8-466D-A3DD-9E2F36E21200}" srcOrd="10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677BD-5891-4BD0-B2A8-7B41B3864D3C}">
      <dsp:nvSpPr>
        <dsp:cNvPr id="0" name=""/>
        <dsp:cNvSpPr/>
      </dsp:nvSpPr>
      <dsp:spPr>
        <a:xfrm>
          <a:off x="0" y="550940"/>
          <a:ext cx="863600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8E13C-44D2-401B-BA3F-11A8B94DF51F}">
      <dsp:nvSpPr>
        <dsp:cNvPr id="0" name=""/>
        <dsp:cNvSpPr/>
      </dsp:nvSpPr>
      <dsp:spPr>
        <a:xfrm>
          <a:off x="431800" y="19580"/>
          <a:ext cx="6815540" cy="106272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94" tIns="0" rIns="228494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smtClean="0"/>
            <a:t>1. Vẽ góc trên nửa mặt phẳng</a:t>
          </a:r>
          <a:endParaRPr lang="en-US" sz="3600" kern="1200"/>
        </a:p>
      </dsp:txBody>
      <dsp:txXfrm>
        <a:off x="483678" y="71458"/>
        <a:ext cx="6711784" cy="958964"/>
      </dsp:txXfrm>
    </dsp:sp>
    <dsp:sp modelId="{CDC5589E-59E0-46FF-80DC-748FBF929907}">
      <dsp:nvSpPr>
        <dsp:cNvPr id="0" name=""/>
        <dsp:cNvSpPr/>
      </dsp:nvSpPr>
      <dsp:spPr>
        <a:xfrm>
          <a:off x="0" y="2183901"/>
          <a:ext cx="863600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04FC7-EC9E-4D89-87EF-83A2199B7A2C}">
      <dsp:nvSpPr>
        <dsp:cNvPr id="0" name=""/>
        <dsp:cNvSpPr/>
      </dsp:nvSpPr>
      <dsp:spPr>
        <a:xfrm>
          <a:off x="431800" y="1652541"/>
          <a:ext cx="6815540" cy="106272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94" tIns="0" rIns="228494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smtClean="0"/>
            <a:t>2. Vẽ hai góc trên nửa mặt phẳng</a:t>
          </a:r>
          <a:endParaRPr lang="en-US" sz="3600" kern="1200"/>
        </a:p>
      </dsp:txBody>
      <dsp:txXfrm>
        <a:off x="483678" y="1704419"/>
        <a:ext cx="6711784" cy="958964"/>
      </dsp:txXfrm>
    </dsp:sp>
    <dsp:sp modelId="{39ECEC8A-7FD8-466D-A3DD-9E2F36E21200}">
      <dsp:nvSpPr>
        <dsp:cNvPr id="0" name=""/>
        <dsp:cNvSpPr/>
      </dsp:nvSpPr>
      <dsp:spPr>
        <a:xfrm>
          <a:off x="0" y="3816861"/>
          <a:ext cx="863600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93ED2-EE43-4337-A65F-FFB8B533B845}">
      <dsp:nvSpPr>
        <dsp:cNvPr id="0" name=""/>
        <dsp:cNvSpPr/>
      </dsp:nvSpPr>
      <dsp:spPr>
        <a:xfrm>
          <a:off x="431800" y="3285501"/>
          <a:ext cx="6815540" cy="106272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94" tIns="0" rIns="228494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smtClean="0"/>
            <a:t>3. Củng cố</a:t>
          </a:r>
          <a:endParaRPr lang="en-US" sz="3600" kern="1200"/>
        </a:p>
      </dsp:txBody>
      <dsp:txXfrm>
        <a:off x="483678" y="3337379"/>
        <a:ext cx="6711784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58EF2-E7F0-49CB-ACFE-5AD49F90C951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11E4B-F587-45E1-9E39-0F476676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8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8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2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6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2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4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7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46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8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F6963-DFCD-47CA-8EF3-E4253A60B01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15F9-B09F-47CA-8E84-C3B5CD57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1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8072" y="55426"/>
            <a:ext cx="859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Chủ đề 3: Góc – Đo và vẽ góc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5360" y="801418"/>
            <a:ext cx="10444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IV. Vẽ góc cho biết số đo</a:t>
            </a:r>
            <a:endParaRPr lang="en-US" sz="7200" b="1">
              <a:ln w="12700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1403183"/>
              </p:ext>
            </p:extLst>
          </p:nvPr>
        </p:nvGraphicFramePr>
        <p:xfrm>
          <a:off x="1477818" y="2004289"/>
          <a:ext cx="8636001" cy="4743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71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78124">
            <a:off x="537991" y="306476"/>
            <a:ext cx="6096000" cy="6096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7891" y="2224282"/>
            <a:ext cx="5992321" cy="337182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49383" y="147786"/>
            <a:ext cx="593898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smtClean="0">
                <a:solidFill>
                  <a:srgbClr val="FFFF00"/>
                </a:solidFill>
              </a:rPr>
              <a:t>1. Vẽ góc trên nửa mặt phẳng</a:t>
            </a:r>
            <a:endParaRPr lang="en-US" sz="3600" b="1" u="sng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978815" y="1047750"/>
            <a:ext cx="0" cy="548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9383" y="1047750"/>
                <a:ext cx="5551342" cy="1119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smtClean="0">
                    <a:solidFill>
                      <a:srgbClr val="FF0000"/>
                    </a:solidFill>
                  </a:rPr>
                  <a:t>Ví dụ 1:</a:t>
                </a:r>
                <a:r>
                  <a:rPr lang="en-US" sz="3200" b="1" smtClean="0">
                    <a:solidFill>
                      <a:srgbClr val="FF0000"/>
                    </a:solidFill>
                  </a:rPr>
                  <a:t> </a:t>
                </a:r>
                <a:r>
                  <a:rPr lang="en-US" sz="3200" smtClean="0"/>
                  <a:t>Cho tia Ox. Vẽ góc xOy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.</a:t>
                </a:r>
                <a:endParaRPr lang="en-US" sz="32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1047750"/>
                <a:ext cx="5551342" cy="1119409"/>
              </a:xfrm>
              <a:prstGeom prst="rect">
                <a:avLst/>
              </a:prstGeom>
              <a:blipFill>
                <a:blip r:embed="rId4"/>
                <a:stretch>
                  <a:fillRect l="-2854" t="-706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543675" y="355665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70C0"/>
                </a:solidFill>
              </a:rPr>
              <a:t>Quan sát cách vẽ sau:</a:t>
            </a:r>
            <a:endParaRPr lang="en-US" sz="3200" b="1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035" y="962855"/>
            <a:ext cx="4657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B1: Vẽ tia Ox.</a:t>
            </a:r>
            <a:endParaRPr lang="en-US" sz="3200"/>
          </a:p>
        </p:txBody>
      </p:sp>
      <p:sp>
        <p:nvSpPr>
          <p:cNvPr id="9" name="TextBox 8"/>
          <p:cNvSpPr txBox="1"/>
          <p:nvPr/>
        </p:nvSpPr>
        <p:spPr>
          <a:xfrm>
            <a:off x="6156035" y="1820898"/>
            <a:ext cx="57216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B2: Đặt thước đo góc trên nửa mặt phẳng có bờ chứa tia Ox sao cho tâm của thước trùng với gốc O của tia Ox và tia Ox đi qua vạch 0 của thước.</a:t>
            </a:r>
            <a:endParaRPr lang="en-US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56035" y="4648712"/>
                <a:ext cx="5822031" cy="1093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B3: Kẻ tia Oy đi qua vạch 50 của thước đo góc.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</m:oMath>
                </a14:m>
                <a:r>
                  <a:rPr lang="en-US" sz="3200" smtClean="0"/>
                  <a:t> là góc cần vẽ. </a:t>
                </a:r>
                <a:endParaRPr lang="en-US" sz="32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035" y="4648712"/>
                <a:ext cx="5822031" cy="1093376"/>
              </a:xfrm>
              <a:prstGeom prst="rect">
                <a:avLst/>
              </a:prstGeom>
              <a:blipFill>
                <a:blip r:embed="rId5"/>
                <a:stretch>
                  <a:fillRect l="-2723" t="-7263" b="-18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V="1">
            <a:off x="1528814" y="5085914"/>
            <a:ext cx="3668828" cy="100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85914" y="4104775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62114" y="5076289"/>
            <a:ext cx="85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O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41174" y="4999289"/>
            <a:ext cx="352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x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83028" y="2446479"/>
            <a:ext cx="1443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sym typeface="Wingdings" panose="05000000000000000000" pitchFamily="2" charset="2"/>
              </a:rPr>
              <a:t></a:t>
            </a:r>
            <a:endParaRPr lang="en-US" sz="4800"/>
          </a:p>
        </p:txBody>
      </p:sp>
      <p:sp>
        <p:nvSpPr>
          <p:cNvPr id="25" name="Rectangle 24"/>
          <p:cNvSpPr/>
          <p:nvPr/>
        </p:nvSpPr>
        <p:spPr>
          <a:xfrm>
            <a:off x="2861692" y="2087843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Oval 25"/>
          <p:cNvSpPr/>
          <p:nvPr/>
        </p:nvSpPr>
        <p:spPr>
          <a:xfrm>
            <a:off x="2421341" y="3483470"/>
            <a:ext cx="493134" cy="49212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528813" y="2301283"/>
            <a:ext cx="2305776" cy="27946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77265" y="2217076"/>
            <a:ext cx="37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8" name="Pie 37"/>
          <p:cNvSpPr/>
          <p:nvPr/>
        </p:nvSpPr>
        <p:spPr>
          <a:xfrm rot="5400000">
            <a:off x="920328" y="4431963"/>
            <a:ext cx="1292216" cy="1328034"/>
          </a:xfrm>
          <a:prstGeom prst="pie">
            <a:avLst>
              <a:gd name="adj1" fmla="val 13053349"/>
              <a:gd name="adj2" fmla="val 1620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138412" y="4414514"/>
                <a:ext cx="6852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412" y="4414514"/>
                <a:ext cx="685216" cy="584775"/>
              </a:xfrm>
              <a:prstGeom prst="rect">
                <a:avLst/>
              </a:prstGeom>
              <a:blipFill>
                <a:blip r:embed="rId6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852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8" grpId="0"/>
      <p:bldP spid="9" grpId="0"/>
      <p:bldP spid="10" grpId="0"/>
      <p:bldP spid="14" grpId="0"/>
      <p:bldP spid="18" grpId="0"/>
      <p:bldP spid="19" grpId="0"/>
      <p:bldP spid="24" grpId="0"/>
      <p:bldP spid="24" grpId="1"/>
      <p:bldP spid="25" grpId="0"/>
      <p:bldP spid="26" grpId="0" animBg="1"/>
      <p:bldP spid="26" grpId="1" animBg="1"/>
      <p:bldP spid="34" grpId="0"/>
      <p:bldP spid="38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9383" y="147786"/>
            <a:ext cx="593898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smtClean="0">
                <a:solidFill>
                  <a:srgbClr val="FFFF00"/>
                </a:solidFill>
              </a:rPr>
              <a:t>1. Vẽ góc trên nửa mặt phẳng</a:t>
            </a:r>
            <a:endParaRPr lang="en-US" sz="3600" b="1" u="sng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978815" y="1047750"/>
            <a:ext cx="0" cy="548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9383" y="1047750"/>
                <a:ext cx="5551342" cy="1119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smtClean="0">
                    <a:solidFill>
                      <a:srgbClr val="FF0000"/>
                    </a:solidFill>
                  </a:rPr>
                  <a:t>Ví dụ 1:</a:t>
                </a:r>
                <a:r>
                  <a:rPr lang="en-US" sz="3200" b="1" smtClean="0">
                    <a:solidFill>
                      <a:srgbClr val="FF0000"/>
                    </a:solidFill>
                  </a:rPr>
                  <a:t> </a:t>
                </a:r>
                <a:r>
                  <a:rPr lang="en-US" sz="3200" smtClean="0"/>
                  <a:t>Cho tia Ox. Vẽ góc xOy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.</a:t>
                </a:r>
                <a:endParaRPr lang="en-US" sz="32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1047750"/>
                <a:ext cx="5551342" cy="1119409"/>
              </a:xfrm>
              <a:prstGeom prst="rect">
                <a:avLst/>
              </a:prstGeom>
              <a:blipFill>
                <a:blip r:embed="rId2"/>
                <a:stretch>
                  <a:fillRect l="-2854" t="-706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V="1">
            <a:off x="1528814" y="5085914"/>
            <a:ext cx="3668828" cy="100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85914" y="4104775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62114" y="5076289"/>
            <a:ext cx="85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O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41174" y="4999289"/>
            <a:ext cx="352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x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61692" y="2087843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528813" y="2301283"/>
            <a:ext cx="2305776" cy="27946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77265" y="2217076"/>
            <a:ext cx="37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8" name="Pie 37"/>
          <p:cNvSpPr/>
          <p:nvPr/>
        </p:nvSpPr>
        <p:spPr>
          <a:xfrm rot="5400000">
            <a:off x="920328" y="4431963"/>
            <a:ext cx="1292216" cy="1328034"/>
          </a:xfrm>
          <a:prstGeom prst="pie">
            <a:avLst>
              <a:gd name="adj1" fmla="val 13053349"/>
              <a:gd name="adj2" fmla="val 1620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138412" y="4414514"/>
                <a:ext cx="6852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412" y="4414514"/>
                <a:ext cx="685216" cy="584775"/>
              </a:xfrm>
              <a:prstGeom prst="rect">
                <a:avLst/>
              </a:prstGeom>
              <a:blipFill>
                <a:blip r:embed="rId3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88365" y="369438"/>
                <a:ext cx="6108410" cy="1585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Trên một nửa mặt phẳng cho trước có bờ chứa tia Ox, ta vẽ được mấy tia Oy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sz="320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?</a:t>
                </a:r>
                <a:endParaRPr lang="en-US" sz="320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365" y="369438"/>
                <a:ext cx="6108410" cy="1585819"/>
              </a:xfrm>
              <a:prstGeom prst="rect">
                <a:avLst/>
              </a:prstGeom>
              <a:blipFill>
                <a:blip r:embed="rId4"/>
                <a:stretch>
                  <a:fillRect l="-2495" t="-5000" r="-2395"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7240052" y="4402487"/>
            <a:ext cx="3005957" cy="120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897152" y="3411282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45872" y="4382795"/>
            <a:ext cx="85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O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28512" y="4382795"/>
            <a:ext cx="352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x</a:t>
            </a:r>
            <a:endParaRPr lang="en-US" sz="320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240051" y="2455322"/>
            <a:ext cx="2305362" cy="194014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e 14"/>
          <p:cNvSpPr/>
          <p:nvPr/>
        </p:nvSpPr>
        <p:spPr>
          <a:xfrm rot="18120217">
            <a:off x="6869656" y="4045710"/>
            <a:ext cx="811724" cy="712269"/>
          </a:xfrm>
          <a:prstGeom prst="pie">
            <a:avLst>
              <a:gd name="adj1" fmla="val 928040"/>
              <a:gd name="adj2" fmla="val 3455479"/>
            </a:avLst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56086" y="3989000"/>
                <a:ext cx="2750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86" y="3989000"/>
                <a:ext cx="275053" cy="461665"/>
              </a:xfrm>
              <a:prstGeom prst="rect">
                <a:avLst/>
              </a:prstGeom>
              <a:blipFill>
                <a:blip r:embed="rId5"/>
                <a:stretch>
                  <a:fillRect r="-10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9436557" y="2455322"/>
            <a:ext cx="217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y</a:t>
            </a:r>
            <a:endParaRPr lang="en-US" sz="320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7240051" y="4411369"/>
            <a:ext cx="2494499" cy="2132306"/>
          </a:xfrm>
          <a:prstGeom prst="line">
            <a:avLst/>
          </a:prstGeom>
          <a:ln w="28575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792622" y="4445064"/>
                <a:ext cx="2750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622" y="4445064"/>
                <a:ext cx="275053" cy="461665"/>
              </a:xfrm>
              <a:prstGeom prst="rect">
                <a:avLst/>
              </a:prstGeom>
              <a:blipFill>
                <a:blip r:embed="rId6"/>
                <a:stretch>
                  <a:fillRect r="-10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Pie 35"/>
          <p:cNvSpPr/>
          <p:nvPr/>
        </p:nvSpPr>
        <p:spPr>
          <a:xfrm rot="15317012">
            <a:off x="6642826" y="3868353"/>
            <a:ext cx="1239139" cy="1100514"/>
          </a:xfrm>
          <a:prstGeom prst="pie">
            <a:avLst>
              <a:gd name="adj1" fmla="val 6383578"/>
              <a:gd name="adj2" fmla="val 875493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545413" y="5874797"/>
            <a:ext cx="560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y</a:t>
            </a:r>
            <a:r>
              <a:rPr lang="en-US" sz="3200" smtClean="0">
                <a:solidFill>
                  <a:srgbClr val="FF0000"/>
                </a:solidFill>
              </a:rPr>
              <a:t>’</a:t>
            </a:r>
            <a:endParaRPr lang="en-US" sz="320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88365" y="362416"/>
                <a:ext cx="6108410" cy="2078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Trên một nửa mặt phẳng cho trước có bờ chứa tia Ox, ta vẽ được </a:t>
                </a:r>
                <a:r>
                  <a:rPr lang="en-US" sz="3200" b="1" smtClean="0">
                    <a:solidFill>
                      <a:srgbClr val="FF0000"/>
                    </a:solidFill>
                  </a:rPr>
                  <a:t>một và chỉ một</a:t>
                </a:r>
                <a:r>
                  <a:rPr lang="en-US" sz="3200" smtClean="0"/>
                  <a:t> tia Oy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sz="320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365" y="362416"/>
                <a:ext cx="6108410" cy="2078261"/>
              </a:xfrm>
              <a:prstGeom prst="rect">
                <a:avLst/>
              </a:prstGeom>
              <a:blipFill>
                <a:blip r:embed="rId7"/>
                <a:stretch>
                  <a:fillRect l="-2495" t="-3812" r="-2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46631" y="5649091"/>
            <a:ext cx="3668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ym typeface="Wingdings" panose="05000000000000000000" pitchFamily="2" charset="2"/>
              </a:rPr>
              <a:t> </a:t>
            </a:r>
            <a:r>
              <a:rPr lang="en-US" sz="3200" b="1" smtClean="0">
                <a:solidFill>
                  <a:srgbClr val="FF0000"/>
                </a:solidFill>
                <a:sym typeface="Wingdings" panose="05000000000000000000" pitchFamily="2" charset="2"/>
              </a:rPr>
              <a:t>Nhận xét: </a:t>
            </a:r>
            <a:r>
              <a:rPr lang="en-US" sz="3200" b="1" smtClean="0">
                <a:sym typeface="Wingdings" panose="05000000000000000000" pitchFamily="2" charset="2"/>
              </a:rPr>
              <a:t>sgk/83.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180561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0" grpId="0"/>
      <p:bldP spid="21" grpId="0"/>
      <p:bldP spid="22" grpId="0"/>
      <p:bldP spid="15" grpId="0" animBg="1"/>
      <p:bldP spid="16" grpId="0"/>
      <p:bldP spid="24" grpId="0"/>
      <p:bldP spid="35" grpId="0"/>
      <p:bldP spid="36" grpId="0" animBg="1"/>
      <p:bldP spid="37" grpId="0"/>
      <p:bldP spid="3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0847" y="2219380"/>
            <a:ext cx="5992321" cy="337182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49383" y="147786"/>
            <a:ext cx="593898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smtClean="0">
                <a:solidFill>
                  <a:srgbClr val="FFFF00"/>
                </a:solidFill>
              </a:rPr>
              <a:t>1. Vẽ góc trên nửa mặt phẳng</a:t>
            </a:r>
            <a:endParaRPr lang="en-US" sz="3600" b="1" u="sng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9383" y="1047750"/>
                <a:ext cx="5237017" cy="1093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smtClean="0">
                    <a:solidFill>
                      <a:srgbClr val="FF0000"/>
                    </a:solidFill>
                  </a:rPr>
                  <a:t>Ví dụ 2:</a:t>
                </a:r>
                <a:r>
                  <a:rPr lang="en-US" sz="3200" b="1" smtClean="0">
                    <a:solidFill>
                      <a:srgbClr val="FF0000"/>
                    </a:solidFill>
                  </a:rPr>
                  <a:t> </a:t>
                </a:r>
                <a:r>
                  <a:rPr lang="en-US" sz="3200" smtClean="0"/>
                  <a:t>Vẽ góc ABC biết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ABC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.</a:t>
                </a:r>
                <a:endParaRPr lang="en-US" sz="320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1047750"/>
                <a:ext cx="5237017" cy="1093826"/>
              </a:xfrm>
              <a:prstGeom prst="rect">
                <a:avLst/>
              </a:prstGeom>
              <a:blipFill>
                <a:blip r:embed="rId3"/>
                <a:stretch>
                  <a:fillRect l="-3027" t="-7263" b="-18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978815" y="1047750"/>
            <a:ext cx="0" cy="548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12165" y="2164288"/>
            <a:ext cx="5813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B1: Vẽ tia BA (hoặc BC).</a:t>
            </a:r>
            <a:endParaRPr lang="en-US" sz="3200"/>
          </a:p>
        </p:txBody>
      </p:sp>
      <p:sp>
        <p:nvSpPr>
          <p:cNvPr id="9" name="TextBox 8"/>
          <p:cNvSpPr txBox="1"/>
          <p:nvPr/>
        </p:nvSpPr>
        <p:spPr>
          <a:xfrm>
            <a:off x="6123568" y="2696579"/>
            <a:ext cx="59141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B2: Đặt thước đo góc trên nửa mặt phẳng có bờ chứa tia BA sao cho tâm của thước trùng với gốc B của tia BA và tia BA đi qua vạch 0 của thước.</a:t>
            </a:r>
            <a:endParaRPr lang="en-US" sz="3200"/>
          </a:p>
        </p:txBody>
      </p:sp>
      <p:sp>
        <p:nvSpPr>
          <p:cNvPr id="10" name="TextBox 9"/>
          <p:cNvSpPr txBox="1"/>
          <p:nvPr/>
        </p:nvSpPr>
        <p:spPr>
          <a:xfrm>
            <a:off x="6188365" y="394268"/>
            <a:ext cx="5784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Em hãy xác định đỉnh và cạnh của góc ABC?</a:t>
            </a:r>
            <a:endParaRPr lang="en-US" sz="3200"/>
          </a:p>
        </p:txBody>
      </p:sp>
      <p:sp>
        <p:nvSpPr>
          <p:cNvPr id="11" name="Right Arrow 10"/>
          <p:cNvSpPr/>
          <p:nvPr/>
        </p:nvSpPr>
        <p:spPr>
          <a:xfrm>
            <a:off x="6211171" y="1656152"/>
            <a:ext cx="1008779" cy="363148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96150" y="153330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Cách vẽ:</a:t>
            </a:r>
            <a:endParaRPr lang="en-US" sz="320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12165" y="5064745"/>
                <a:ext cx="5925557" cy="1136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B3: Kẻ tia BC đi qua vạch 70 của thước đo góc.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ABC</m:t>
                        </m:r>
                      </m:e>
                    </m:acc>
                  </m:oMath>
                </a14:m>
                <a:r>
                  <a:rPr lang="en-US" sz="3200" smtClean="0"/>
                  <a:t> là góc cần vẽ. </a:t>
                </a:r>
                <a:endParaRPr lang="en-US" sz="32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165" y="5064745"/>
                <a:ext cx="5925557" cy="1136273"/>
              </a:xfrm>
              <a:prstGeom prst="rect">
                <a:avLst/>
              </a:prstGeom>
              <a:blipFill>
                <a:blip r:embed="rId5"/>
                <a:stretch>
                  <a:fillRect l="-2675" t="-6989" b="-13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1528814" y="5085914"/>
            <a:ext cx="3668828" cy="100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62114" y="5076289"/>
            <a:ext cx="85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88699" y="4999289"/>
            <a:ext cx="352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22011" y="4104775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06843" y="4104775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46104" y="2021926"/>
            <a:ext cx="1443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sym typeface="Wingdings" panose="05000000000000000000" pitchFamily="2" charset="2"/>
              </a:rPr>
              <a:t></a:t>
            </a:r>
            <a:endParaRPr lang="en-US" sz="4800"/>
          </a:p>
        </p:txBody>
      </p:sp>
      <p:sp>
        <p:nvSpPr>
          <p:cNvPr id="25" name="Oval 24"/>
          <p:cNvSpPr/>
          <p:nvPr/>
        </p:nvSpPr>
        <p:spPr>
          <a:xfrm>
            <a:off x="1892642" y="3213009"/>
            <a:ext cx="493134" cy="49212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83849" y="1651330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536109" y="1594663"/>
            <a:ext cx="1229856" cy="34912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346104" y="1184538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0" cap="none" spc="0" smtClean="0">
                <a:ln w="0"/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endParaRPr lang="en-US" sz="8000" b="0" cap="none" spc="0" smtClean="0">
              <a:ln w="0"/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Pie 31"/>
          <p:cNvSpPr/>
          <p:nvPr/>
        </p:nvSpPr>
        <p:spPr>
          <a:xfrm rot="16917991">
            <a:off x="862932" y="4498278"/>
            <a:ext cx="1376412" cy="1201729"/>
          </a:xfrm>
          <a:prstGeom prst="pie">
            <a:avLst>
              <a:gd name="adj1" fmla="val 358988"/>
              <a:gd name="adj2" fmla="val 454900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009551" y="4269675"/>
                <a:ext cx="9001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551" y="4269675"/>
                <a:ext cx="90010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5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1" grpId="0" animBg="1"/>
      <p:bldP spid="12" grpId="0"/>
      <p:bldP spid="13" grpId="0"/>
      <p:bldP spid="16" grpId="0"/>
      <p:bldP spid="17" grpId="0"/>
      <p:bldP spid="18" grpId="0"/>
      <p:bldP spid="19" grpId="0"/>
      <p:bldP spid="24" grpId="0"/>
      <p:bldP spid="24" grpId="1"/>
      <p:bldP spid="25" grpId="0" animBg="1"/>
      <p:bldP spid="25" grpId="1" animBg="1"/>
      <p:bldP spid="26" grpId="0"/>
      <p:bldP spid="30" grpId="0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952" y="1160391"/>
            <a:ext cx="5992321" cy="337182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49383" y="147786"/>
            <a:ext cx="699914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>
                <a:solidFill>
                  <a:srgbClr val="FFFF00"/>
                </a:solidFill>
              </a:rPr>
              <a:t>2</a:t>
            </a:r>
            <a:r>
              <a:rPr lang="en-US" sz="3600" b="1" u="sng" smtClean="0">
                <a:solidFill>
                  <a:srgbClr val="FFFF00"/>
                </a:solidFill>
              </a:rPr>
              <a:t>. Vẽ hai góc trên nửa mặt phẳng</a:t>
            </a:r>
            <a:endParaRPr lang="en-US" sz="3600" b="1" u="sng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9383" y="1047750"/>
                <a:ext cx="5551342" cy="2078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smtClean="0">
                    <a:solidFill>
                      <a:srgbClr val="FF0000"/>
                    </a:solidFill>
                  </a:rPr>
                  <a:t>Ví dụ 3:</a:t>
                </a:r>
                <a:r>
                  <a:rPr lang="en-US" sz="3200" b="1" smtClean="0">
                    <a:solidFill>
                      <a:srgbClr val="FF0000"/>
                    </a:solidFill>
                  </a:rPr>
                  <a:t> </a:t>
                </a:r>
                <a:r>
                  <a:rPr lang="en-US" sz="3200" smtClean="0"/>
                  <a:t>Cho tia Ox. Vẽ hai góc xOy và xOz trên cùng một nửa mặt phẳng có bờ chứa tia Ox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𝑥𝑂𝑧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1047750"/>
                <a:ext cx="5551342" cy="2078261"/>
              </a:xfrm>
              <a:prstGeom prst="rect">
                <a:avLst/>
              </a:prstGeom>
              <a:blipFill>
                <a:blip r:embed="rId3"/>
                <a:stretch>
                  <a:fillRect l="-2854" t="-3812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V="1">
            <a:off x="7400441" y="4029180"/>
            <a:ext cx="3668828" cy="100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19989" y="4019014"/>
            <a:ext cx="85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O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99049" y="3942014"/>
            <a:ext cx="352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x</a:t>
            </a:r>
            <a:endParaRPr lang="en-US" sz="320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386688" y="1244008"/>
            <a:ext cx="2305776" cy="27946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635140" y="1159801"/>
            <a:ext cx="37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0" name="Pie 9"/>
          <p:cNvSpPr/>
          <p:nvPr/>
        </p:nvSpPr>
        <p:spPr>
          <a:xfrm rot="5400000">
            <a:off x="6778203" y="3374688"/>
            <a:ext cx="1292216" cy="1328034"/>
          </a:xfrm>
          <a:prstGeom prst="pie">
            <a:avLst>
              <a:gd name="adj1" fmla="val 13053349"/>
              <a:gd name="adj2" fmla="val 1620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996287" y="3357239"/>
                <a:ext cx="6852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287" y="3357239"/>
                <a:ext cx="685216" cy="584775"/>
              </a:xfrm>
              <a:prstGeom prst="rect">
                <a:avLst/>
              </a:prstGeom>
              <a:blipFill>
                <a:blip r:embed="rId4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5978815" y="1047750"/>
            <a:ext cx="0" cy="548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nip Diagonal Corner Rectangle 12"/>
          <p:cNvSpPr/>
          <p:nvPr/>
        </p:nvSpPr>
        <p:spPr>
          <a:xfrm>
            <a:off x="312716" y="3162300"/>
            <a:ext cx="2009775" cy="628650"/>
          </a:xfrm>
          <a:prstGeom prst="snip2Diag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Cách vẽ:</a:t>
            </a:r>
            <a:endParaRPr lang="en-US" sz="3200" b="1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9383" y="3862129"/>
                <a:ext cx="3897334" cy="600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B1: Vẽ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320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.</a:t>
                </a:r>
                <a:endParaRPr lang="en-US" sz="320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3862129"/>
                <a:ext cx="3897334" cy="600934"/>
              </a:xfrm>
              <a:prstGeom prst="rect">
                <a:avLst/>
              </a:prstGeom>
              <a:blipFill>
                <a:blip r:embed="rId5"/>
                <a:stretch>
                  <a:fillRect l="-4069" t="-9184" b="-34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9383" y="4458901"/>
                <a:ext cx="5488009" cy="1585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B2: Trên nửa mặt phẳng bờ chứa tia Ox, vẽ góc xOz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i="0">
                            <a:latin typeface="Cambria Math" panose="02040503050406030204" pitchFamily="18" charset="0"/>
                          </a:rPr>
                          <m:t>xOz</m:t>
                        </m:r>
                      </m:e>
                    </m:acc>
                    <m:r>
                      <a:rPr lang="en-US" sz="3200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3200" i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.</a:t>
                </a:r>
                <a:endParaRPr lang="en-US" sz="32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4458901"/>
                <a:ext cx="5488009" cy="1585819"/>
              </a:xfrm>
              <a:prstGeom prst="rect">
                <a:avLst/>
              </a:prstGeom>
              <a:blipFill>
                <a:blip r:embed="rId6"/>
                <a:stretch>
                  <a:fillRect l="-2889" t="-4981" r="-2000" b="-11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079398" y="3043471"/>
            <a:ext cx="6857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60086" y="577712"/>
            <a:ext cx="1259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7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407505" y="762000"/>
            <a:ext cx="569734" cy="328127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83877" y="671687"/>
            <a:ext cx="981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B050"/>
                </a:solidFill>
              </a:rPr>
              <a:t>z</a:t>
            </a:r>
            <a:endParaRPr lang="en-US" sz="3200">
              <a:solidFill>
                <a:srgbClr val="00B050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 rot="5400000">
            <a:off x="6376589" y="2983118"/>
            <a:ext cx="2116477" cy="2071792"/>
          </a:xfrm>
          <a:prstGeom prst="pie">
            <a:avLst>
              <a:gd name="adj1" fmla="val 11303747"/>
              <a:gd name="adj2" fmla="val 16232199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 rot="5400000">
            <a:off x="6195706" y="2864992"/>
            <a:ext cx="2409469" cy="2364168"/>
          </a:xfrm>
          <a:prstGeom prst="pie">
            <a:avLst>
              <a:gd name="adj1" fmla="val 11444408"/>
              <a:gd name="adj2" fmla="val 16171606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840186" y="2603430"/>
                <a:ext cx="11465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186" y="2603430"/>
                <a:ext cx="114652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09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0" grpId="0" animBg="1"/>
      <p:bldP spid="11" grpId="0"/>
      <p:bldP spid="13" grpId="0" animBg="1"/>
      <p:bldP spid="14" grpId="0"/>
      <p:bldP spid="15" grpId="0"/>
      <p:bldP spid="17" grpId="0"/>
      <p:bldP spid="18" grpId="0"/>
      <p:bldP spid="20" grpId="0"/>
      <p:bldP spid="23" grpId="0" animBg="1"/>
      <p:bldP spid="25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49383" y="147786"/>
            <a:ext cx="699914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>
                <a:solidFill>
                  <a:srgbClr val="FFFF00"/>
                </a:solidFill>
              </a:rPr>
              <a:t>2</a:t>
            </a:r>
            <a:r>
              <a:rPr lang="en-US" sz="3600" b="1" u="sng" smtClean="0">
                <a:solidFill>
                  <a:srgbClr val="FFFF00"/>
                </a:solidFill>
              </a:rPr>
              <a:t>. Vẽ hai góc trên nửa mặt phẳng</a:t>
            </a:r>
            <a:endParaRPr lang="en-US" sz="3600" b="1" u="sng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9383" y="914400"/>
                <a:ext cx="5551342" cy="2078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smtClean="0">
                    <a:solidFill>
                      <a:srgbClr val="FF0000"/>
                    </a:solidFill>
                  </a:rPr>
                  <a:t>Ví dụ 3:</a:t>
                </a:r>
                <a:r>
                  <a:rPr lang="en-US" sz="3200" b="1" smtClean="0">
                    <a:solidFill>
                      <a:srgbClr val="FF0000"/>
                    </a:solidFill>
                  </a:rPr>
                  <a:t> </a:t>
                </a:r>
                <a:r>
                  <a:rPr lang="en-US" sz="3200" smtClean="0"/>
                  <a:t>Cho tia Ox. Vẽ hai góc xOy và xOz trên cùng một nửa mặt phẳng có bờ chứa tia Ox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𝑥𝑂𝑧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914400"/>
                <a:ext cx="5551342" cy="2078261"/>
              </a:xfrm>
              <a:prstGeom prst="rect">
                <a:avLst/>
              </a:prstGeom>
              <a:blipFill>
                <a:blip r:embed="rId2"/>
                <a:stretch>
                  <a:fillRect l="-2854" t="-3812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978815" y="1047750"/>
            <a:ext cx="0" cy="548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909" y="2549850"/>
            <a:ext cx="3544309" cy="36900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6905" y="1047750"/>
            <a:ext cx="5892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Trong ba tia Ox, Oy, Oz tia nào nằm giữa hai tia còn lại?</a:t>
            </a:r>
          </a:p>
        </p:txBody>
      </p:sp>
      <p:sp>
        <p:nvSpPr>
          <p:cNvPr id="7" name="Down Arrow 6"/>
          <p:cNvSpPr/>
          <p:nvPr/>
        </p:nvSpPr>
        <p:spPr>
          <a:xfrm>
            <a:off x="8704842" y="3144143"/>
            <a:ext cx="647700" cy="1114425"/>
          </a:xfrm>
          <a:prstGeom prst="downArrow">
            <a:avLst>
              <a:gd name="adj1" fmla="val 475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56905" y="4488061"/>
            <a:ext cx="5743574" cy="8096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</a:rPr>
              <a:t>Tia Oy nằm giữa hai tia Ox và Oz</a:t>
            </a:r>
            <a:endParaRPr lang="en-US" sz="32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156905" y="5517654"/>
                <a:ext cx="5743574" cy="809625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smtClean="0">
                    <a:solidFill>
                      <a:schemeClr val="tx1"/>
                    </a:solidFill>
                  </a:rPr>
                  <a:t>Vì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xOz</m:t>
                        </m:r>
                      </m:e>
                    </m:acc>
                  </m:oMath>
                </a14:m>
                <a:r>
                  <a:rPr lang="en-US" sz="3200" smtClean="0">
                    <a:solidFill>
                      <a:schemeClr val="tx1"/>
                    </a:solidFill>
                  </a:rPr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>
                    <a:solidFill>
                      <a:schemeClr val="tx1"/>
                    </a:solidFill>
                  </a:rPr>
                  <a:t>)</a:t>
                </a:r>
                <a:endParaRPr lang="en-US" sz="32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05" y="5517654"/>
                <a:ext cx="5743574" cy="809625"/>
              </a:xfrm>
              <a:prstGeom prst="rect">
                <a:avLst/>
              </a:prstGeom>
              <a:blipFill>
                <a:blip r:embed="rId4"/>
                <a:stretch>
                  <a:fillRect b="-1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156905" y="2011241"/>
            <a:ext cx="5114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So sánh số đo của góc xOy và số đo góc xOz?</a:t>
            </a:r>
            <a:endParaRPr lang="en-US" sz="3200"/>
          </a:p>
        </p:txBody>
      </p:sp>
      <p:sp>
        <p:nvSpPr>
          <p:cNvPr id="11" name="TextBox 10"/>
          <p:cNvSpPr txBox="1"/>
          <p:nvPr/>
        </p:nvSpPr>
        <p:spPr>
          <a:xfrm>
            <a:off x="409575" y="5957947"/>
            <a:ext cx="423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ym typeface="Wingdings" panose="05000000000000000000" pitchFamily="2" charset="2"/>
              </a:rPr>
              <a:t> </a:t>
            </a:r>
            <a:r>
              <a:rPr lang="en-US" sz="3200" b="1" smtClean="0">
                <a:solidFill>
                  <a:srgbClr val="FF0000"/>
                </a:solidFill>
                <a:sym typeface="Wingdings" panose="05000000000000000000" pitchFamily="2" charset="2"/>
              </a:rPr>
              <a:t>Nhận xét: </a:t>
            </a:r>
            <a:r>
              <a:rPr lang="en-US" sz="3200" smtClean="0">
                <a:sym typeface="Wingdings" panose="05000000000000000000" pitchFamily="2" charset="2"/>
              </a:rPr>
              <a:t>sgk/84.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25098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68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82" fill="hold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8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34" decel="50000" autoRev="1" fill="hold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4" fill="hold">
                                          <p:stCondLst>
                                            <p:cond delay="129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9383" y="147786"/>
            <a:ext cx="280814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smtClean="0">
                <a:solidFill>
                  <a:srgbClr val="FFFF00"/>
                </a:solidFill>
              </a:rPr>
              <a:t>3. Củng cố</a:t>
            </a:r>
            <a:endParaRPr lang="en-US" sz="3600" b="1" u="sng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9383" y="1197988"/>
            <a:ext cx="8694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1. Em hãy nhắc lại cách vẽ góc cho biết số đo?</a:t>
            </a:r>
            <a:endParaRPr lang="en-US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49383" y="2047874"/>
                <a:ext cx="11785599" cy="1093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2. Trên cùng nửa mặt phẳng chứa tia Ox, nếu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𝑥𝑂𝑦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𝑥𝑂𝑧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smtClean="0"/>
                  <a:t>và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 thì tia nào nằm giữa hai tia còn lại? </a:t>
                </a:r>
                <a:endParaRPr lang="en-US" sz="320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2047874"/>
                <a:ext cx="11785599" cy="1093376"/>
              </a:xfrm>
              <a:prstGeom prst="rect">
                <a:avLst/>
              </a:prstGeom>
              <a:blipFill>
                <a:blip r:embed="rId2"/>
                <a:stretch>
                  <a:fillRect l="-1345" t="-5028" r="-1811" b="-18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81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49383" y="147786"/>
            <a:ext cx="2808142" cy="785091"/>
          </a:xfrm>
          <a:prstGeom prst="roundRect">
            <a:avLst>
              <a:gd name="adj" fmla="val 2372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smtClean="0">
                <a:solidFill>
                  <a:srgbClr val="FFFF00"/>
                </a:solidFill>
              </a:rPr>
              <a:t>Dặn dò:</a:t>
            </a:r>
            <a:endParaRPr lang="en-US" sz="3600" b="1" u="sng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9882" y="1381125"/>
                <a:ext cx="10837717" cy="3122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sz="3200" smtClean="0"/>
                  <a:t>Xem lại cách vẽ góc khi biết số đo.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3200" smtClean="0"/>
                  <a:t>Làm các bài tập 24, 25, 26/84 sgk Toán 6 tập 2 và bài tập sau:</a:t>
                </a:r>
              </a:p>
              <a:p>
                <a:r>
                  <a:rPr lang="en-US" sz="3200" smtClean="0"/>
                  <a:t>Trên cùng một nửa mặt phẳng bờ chứa tia OA, vẽ hai tia OB, OC sao cho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𝐵𝑂𝐴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145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𝐶𝑂𝐴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55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smtClean="0"/>
                  <a:t>. Trong ba tia OA, OB, OC tia nào nằm giữa hai tia còn lại? Vì sao?</a:t>
                </a:r>
              </a:p>
              <a:p>
                <a:r>
                  <a:rPr lang="en-US" sz="3200" smtClean="0"/>
                  <a:t>- Xem trước bài Khi nào thì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xOy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yOz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xOz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sz="32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2" y="1381125"/>
                <a:ext cx="10837717" cy="3122650"/>
              </a:xfrm>
              <a:prstGeom prst="rect">
                <a:avLst/>
              </a:prstGeom>
              <a:blipFill>
                <a:blip r:embed="rId2"/>
                <a:stretch>
                  <a:fillRect l="-1462" t="-3125" r="-956" b="-4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85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537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34</cp:revision>
  <dcterms:created xsi:type="dcterms:W3CDTF">2020-04-08T13:57:07Z</dcterms:created>
  <dcterms:modified xsi:type="dcterms:W3CDTF">2020-04-10T17:10:25Z</dcterms:modified>
</cp:coreProperties>
</file>